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1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5" r:id="rId2"/>
    <p:sldMasterId id="2147483677" r:id="rId3"/>
    <p:sldMasterId id="2147483680" r:id="rId4"/>
    <p:sldMasterId id="2147483686" r:id="rId5"/>
    <p:sldMasterId id="2147483688" r:id="rId6"/>
    <p:sldMasterId id="2147483690" r:id="rId7"/>
    <p:sldMasterId id="2147483692" r:id="rId8"/>
    <p:sldMasterId id="2147483697" r:id="rId9"/>
    <p:sldMasterId id="2147483699" r:id="rId10"/>
    <p:sldMasterId id="2147483701" r:id="rId11"/>
    <p:sldMasterId id="2147483703" r:id="rId12"/>
    <p:sldMasterId id="2147483709" r:id="rId13"/>
    <p:sldMasterId id="2147483711" r:id="rId14"/>
    <p:sldMasterId id="2147483713" r:id="rId15"/>
  </p:sldMasterIdLst>
  <p:sldIdLst>
    <p:sldId id="256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5AE99-B05F-4832-9B69-15F90B6FF686}" type="datetimeFigureOut">
              <a:rPr lang="es-MX" smtClean="0"/>
              <a:t>21/07/2020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B941-19F1-464D-9C4D-0031664E6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2146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8" y="274638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7620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92052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800" smtClean="0">
                <a:latin typeface="+mj-lt"/>
              </a:defRPr>
            </a:lvl1pPr>
            <a:lvl2pPr>
              <a:defRPr lang="es-ES" sz="1800" smtClean="0">
                <a:latin typeface="+mn-lt"/>
              </a:defRPr>
            </a:lvl2pPr>
            <a:lvl3pPr>
              <a:defRPr lang="es-ES" sz="1800" smtClean="0">
                <a:latin typeface="+mn-lt"/>
              </a:defRPr>
            </a:lvl3pPr>
            <a:lvl4pPr>
              <a:defRPr lang="es-ES" sz="1800" smtClean="0">
                <a:latin typeface="+mn-lt"/>
              </a:defRPr>
            </a:lvl4pPr>
            <a:lvl5pPr>
              <a:defRPr lang="es-MX" sz="180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28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1"/>
            <a:ext cx="8352606" cy="169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71450" indent="0">
              <a:buNone/>
              <a:defRPr lang="es-ES" sz="1800" smtClean="0">
                <a:latin typeface="+mn-lt"/>
              </a:defRPr>
            </a:lvl2pPr>
            <a:lvl3pPr marL="685800" indent="0">
              <a:buNone/>
              <a:defRPr lang="es-ES" sz="1800" smtClean="0">
                <a:latin typeface="+mn-lt"/>
              </a:defRPr>
            </a:lvl3pPr>
            <a:lvl4pPr marL="1143000" indent="0">
              <a:buNone/>
              <a:defRPr lang="es-ES" sz="1800" smtClean="0">
                <a:latin typeface="+mn-lt"/>
              </a:defRPr>
            </a:lvl4pPr>
            <a:lvl5pPr marL="1600200" indent="0">
              <a:buNone/>
              <a:defRPr lang="es-MX" sz="180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726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243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086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57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220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6579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931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072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85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55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5AE99-B05F-4832-9B69-15F90B6FF686}" type="datetimeFigureOut">
              <a:rPr lang="es-MX" smtClean="0"/>
              <a:t>21/07/2020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B941-19F1-464D-9C4D-0031664E6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90343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9457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279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4" y="0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323226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2" y="0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364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29629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0" y="0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24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7620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92052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800" smtClean="0">
                <a:latin typeface="+mj-lt"/>
              </a:defRPr>
            </a:lvl1pPr>
            <a:lvl2pPr>
              <a:defRPr lang="es-ES" sz="1800" smtClean="0">
                <a:latin typeface="+mn-lt"/>
              </a:defRPr>
            </a:lvl2pPr>
            <a:lvl3pPr>
              <a:defRPr lang="es-ES" sz="1800" smtClean="0">
                <a:latin typeface="+mn-lt"/>
              </a:defRPr>
            </a:lvl3pPr>
            <a:lvl4pPr>
              <a:defRPr lang="es-ES" sz="1800" smtClean="0">
                <a:latin typeface="+mn-lt"/>
              </a:defRPr>
            </a:lvl4pPr>
            <a:lvl5pPr>
              <a:defRPr lang="es-MX" sz="180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28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1"/>
            <a:ext cx="8352606" cy="169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71450" indent="0">
              <a:buNone/>
              <a:defRPr lang="es-ES" sz="1800" smtClean="0">
                <a:latin typeface="+mn-lt"/>
              </a:defRPr>
            </a:lvl2pPr>
            <a:lvl3pPr marL="685800" indent="0">
              <a:buNone/>
              <a:defRPr lang="es-ES" sz="1800" smtClean="0">
                <a:latin typeface="+mn-lt"/>
              </a:defRPr>
            </a:lvl3pPr>
            <a:lvl4pPr marL="1143000" indent="0">
              <a:buNone/>
              <a:defRPr lang="es-ES" sz="1800" smtClean="0">
                <a:latin typeface="+mn-lt"/>
              </a:defRPr>
            </a:lvl4pPr>
            <a:lvl5pPr marL="1600200" indent="0">
              <a:buNone/>
              <a:defRPr lang="es-MX" sz="180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69327744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9511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5AE99-B05F-4832-9B69-15F90B6FF686}" type="datetimeFigureOut">
              <a:rPr lang="es-MX" smtClean="0"/>
              <a:t>21/07/2020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B941-19F1-464D-9C4D-0031664E6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84077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324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5AE99-B05F-4832-9B69-15F90B6FF686}" type="datetimeFigureOut">
              <a:rPr lang="es-MX" smtClean="0"/>
              <a:t>21/07/2020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B941-19F1-464D-9C4D-0031664E6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9026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9540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288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5AE99-B05F-4832-9B69-15F90B6FF686}" type="datetimeFigureOut">
              <a:rPr lang="es-MX" smtClean="0"/>
              <a:t>21/07/2020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B941-19F1-464D-9C4D-0031664E6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12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817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384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03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9129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468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292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.jpg"/><Relationship Id="rId5" Type="http://schemas.openxmlformats.org/officeDocument/2006/relationships/image" Target="../media/image12.jpeg"/><Relationship Id="rId4" Type="http://schemas.openxmlformats.org/officeDocument/2006/relationships/image" Target="../media/image1.jp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14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5AE99-B05F-4832-9B69-15F90B6FF686}" type="datetimeFigureOut">
              <a:rPr lang="es-MX" smtClean="0"/>
              <a:t>21/07/2020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DB941-19F1-464D-9C4D-0031664E66C6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13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0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38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0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0" y="0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6842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-1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1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2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264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0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3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3" y="0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84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7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4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606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6" r:id="rId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5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0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286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356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5482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4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8" y="1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777285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88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1" y="7184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-1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19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7762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53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1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1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2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39543" y="343176"/>
            <a:ext cx="888642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/>
            <a:r>
              <a:rPr lang="es-MX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457200"/>
            <a:r>
              <a:rPr lang="es-MX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</a:t>
            </a:r>
            <a:r>
              <a:rPr lang="es-MX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es-MX" u="sng" dirty="0" smtClean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700" u="sng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Solicitud de Incorporación</a:t>
            </a:r>
            <a:r>
              <a:rPr lang="es-MX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s-MX" sz="1700" dirty="0">
              <a:solidFill>
                <a:prstClr val="black">
                  <a:lumMod val="50000"/>
                  <a:lumOff val="50000"/>
                </a:prst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457200"/>
            <a:r>
              <a:rPr lang="es-MX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700" dirty="0">
              <a:solidFill>
                <a:prstClr val="black">
                  <a:lumMod val="50000"/>
                  <a:lumOff val="50000"/>
                </a:prst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457200"/>
            <a:r>
              <a:rPr lang="es-MX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Oficio </a:t>
            </a:r>
            <a:r>
              <a:rPr lang="es-MX" sz="1700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PLAi</a:t>
            </a:r>
            <a:r>
              <a:rPr lang="es-MX" sz="17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/DG.042/2020</a:t>
            </a:r>
            <a:r>
              <a:rPr lang="es-MX" sz="17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dirigido al </a:t>
            </a:r>
            <a:r>
              <a:rPr lang="es-MX" sz="17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Instituto de pensiones del Estado de Jalisco, </a:t>
            </a:r>
            <a:r>
              <a:rPr lang="es-MX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suscrito por </a:t>
            </a:r>
            <a:r>
              <a:rPr lang="es-MX" sz="17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Mtra. Nadia Paola Mireles Torres, </a:t>
            </a:r>
            <a:r>
              <a:rPr lang="es-MX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su carácter de </a:t>
            </a:r>
            <a:r>
              <a:rPr lang="es-MX" sz="17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Directora </a:t>
            </a:r>
            <a:r>
              <a:rPr lang="es-MX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 de </a:t>
            </a:r>
            <a:r>
              <a:rPr lang="es-MX" sz="17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Plataforma Abierta de Innovación</a:t>
            </a:r>
            <a:endParaRPr lang="es-MX" sz="1700" dirty="0">
              <a:solidFill>
                <a:prstClr val="black">
                  <a:lumMod val="50000"/>
                  <a:lumOff val="50000"/>
                </a:prst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457200"/>
            <a:r>
              <a:rPr lang="es-MX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700" dirty="0">
              <a:solidFill>
                <a:prstClr val="black">
                  <a:lumMod val="50000"/>
                  <a:lumOff val="50000"/>
                </a:prst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457200"/>
            <a:r>
              <a:rPr lang="es-MX" sz="17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</a:t>
            </a:r>
            <a:r>
              <a:rPr lang="es-MX" sz="17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 a continuación la estadística de incorporación de esta dependencia:</a:t>
            </a:r>
          </a:p>
          <a:p>
            <a:pPr algn="just" defTabSz="457200"/>
            <a:endParaRPr lang="es-MX" dirty="0">
              <a:solidFill>
                <a:prstClr val="black">
                  <a:lumMod val="50000"/>
                  <a:lumOff val="50000"/>
                </a:prst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457200"/>
            <a:endParaRPr lang="es-MX" dirty="0">
              <a:solidFill>
                <a:prstClr val="black">
                  <a:lumMod val="50000"/>
                  <a:lumOff val="50000"/>
                </a:prst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Group 6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461975"/>
              </p:ext>
            </p:extLst>
          </p:nvPr>
        </p:nvGraphicFramePr>
        <p:xfrm>
          <a:off x="239543" y="2563322"/>
          <a:ext cx="8447258" cy="2671200"/>
        </p:xfrm>
        <a:graphic>
          <a:graphicData uri="http://schemas.openxmlformats.org/drawingml/2006/table">
            <a:tbl>
              <a:tblPr/>
              <a:tblGrid>
                <a:gridCol w="10728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3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8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8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49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96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7150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CARACTERÍSTICAS POR RANGOS DE EDAD</a:t>
                      </a: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E56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0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Rango de edad</a:t>
                      </a: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Número de servidores</a:t>
                      </a: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Edad promedio</a:t>
                      </a: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Sueldo promedio</a:t>
                      </a: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Alcance de Pensión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Ingreso </a:t>
                      </a: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2017 </a:t>
                      </a: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32%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– 34 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28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$7,415.75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i="0" u="none" strike="noStrike" dirty="0" smtClean="0">
                          <a:latin typeface="+mn-lt"/>
                        </a:rPr>
                        <a:t>AS,</a:t>
                      </a:r>
                      <a:r>
                        <a:rPr lang="es-MX" sz="1200" b="0" i="0" u="none" strike="noStrike" baseline="0" dirty="0" smtClean="0">
                          <a:latin typeface="+mn-lt"/>
                        </a:rPr>
                        <a:t> EA, INV, VO</a:t>
                      </a:r>
                      <a:endParaRPr lang="es-MX" sz="1200" b="0" i="0" u="none" strike="noStrike" dirty="0" smtClean="0">
                        <a:latin typeface="+mn-lt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$213,573.60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 – 44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18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40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$9,811,15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i="0" u="none" strike="noStrike" dirty="0" smtClean="0">
                          <a:latin typeface="+mn-lt"/>
                        </a:rPr>
                        <a:t>AS,</a:t>
                      </a:r>
                      <a:r>
                        <a:rPr lang="es-MX" sz="1200" b="0" i="0" u="none" strike="noStrike" baseline="0" dirty="0" smtClean="0">
                          <a:latin typeface="+mn-lt"/>
                        </a:rPr>
                        <a:t> EA, INV, VO</a:t>
                      </a:r>
                      <a:endParaRPr lang="es-MX" sz="1200" b="0" i="0" u="none" strike="noStrike" dirty="0" smtClean="0">
                        <a:latin typeface="+mn-lt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$339,073.34</a:t>
                      </a:r>
                      <a:endParaRPr lang="es-MX" sz="1200" b="0" i="0" u="none" strike="noStrike" dirty="0" smtClean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 – 54</a:t>
                      </a:r>
                      <a:endParaRPr kumimoji="0" lang="es-ES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4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49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$10,552.95</a:t>
                      </a:r>
                      <a:endParaRPr lang="es-MX" sz="1200" b="0" i="0" u="none" strike="noStrike" dirty="0" smtClean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EA, INV, VO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$81,046.66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8900" algn="l"/>
                        </a:tabLst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55 – 64</a:t>
                      </a:r>
                      <a:endParaRPr kumimoji="0" lang="es-ES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1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56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$9,185.40</a:t>
                      </a:r>
                      <a:endParaRPr lang="es-MX" sz="1200" b="0" i="0" u="none" strike="noStrike" dirty="0" smtClean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8900" algn="l"/>
                        </a:tabLst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INV, VO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$17,635.20</a:t>
                      </a:r>
                      <a:endParaRPr lang="es-MX" sz="1200" b="0" i="0" u="none" strike="noStrike" dirty="0" smtClean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8900" algn="l"/>
                        </a:tabLst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 – 74</a:t>
                      </a:r>
                      <a:endParaRPr kumimoji="0" lang="es-ES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-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-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-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RT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-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8900" algn="l"/>
                        </a:tabLst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 – 90</a:t>
                      </a:r>
                      <a:endParaRPr kumimoji="0" lang="es-ES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-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i="0" u="none" strike="noStrike" dirty="0" smtClean="0">
                          <a:latin typeface="+mn-lt"/>
                        </a:rPr>
                        <a:t>-</a:t>
                      </a:r>
                      <a:endParaRPr lang="es-MX" sz="1200" b="0" i="0" u="none" strike="noStrike" dirty="0" smtClean="0">
                        <a:latin typeface="+mn-lt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-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8900" algn="l"/>
                        </a:tabLst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RT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0" i="0" u="none" strike="noStrike" dirty="0" smtClean="0">
                          <a:latin typeface="Arial"/>
                        </a:rPr>
                        <a:t>-</a:t>
                      </a:r>
                      <a:endParaRPr lang="es-MX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es-MX" sz="1200" b="1" i="0" u="none" strike="noStrike" dirty="0" smtClean="0">
                          <a:latin typeface="Arial"/>
                        </a:rPr>
                        <a:t>38</a:t>
                      </a:r>
                      <a:endParaRPr lang="es-MX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endParaRPr lang="es-MX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200" b="0" i="0" u="none" strike="noStrike" dirty="0" smtClean="0">
                        <a:latin typeface="+mn-lt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1" i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$651,328,80</a:t>
                      </a:r>
                      <a:endParaRPr lang="es-MX" sz="1200" b="1" i="0" u="none" strike="noStrike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7" name="Group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304831"/>
              </p:ext>
            </p:extLst>
          </p:nvPr>
        </p:nvGraphicFramePr>
        <p:xfrm>
          <a:off x="888640" y="5294332"/>
          <a:ext cx="7798159" cy="822960"/>
        </p:xfrm>
        <a:graphic>
          <a:graphicData uri="http://schemas.openxmlformats.org/drawingml/2006/table">
            <a:tbl>
              <a:tblPr/>
              <a:tblGrid>
                <a:gridCol w="4352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0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5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5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Número de servidores públicos de ley anterior  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100%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6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Número de servidores públicos de ley nueva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0%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Número de servidores públicos con 50 o más años de edad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ndar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8%</a:t>
                      </a: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1030307" y="6211669"/>
            <a:ext cx="6542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NOTAS</a:t>
            </a:r>
            <a:r>
              <a:rPr kumimoji="0" lang="es-MX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Se </a:t>
            </a:r>
            <a:r>
              <a:rPr kumimoji="0" lang="es-MX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considera una esperanza de vida de 75 años.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AS: Pensión por años de servicio o </a:t>
            </a:r>
            <a:r>
              <a:rPr kumimoji="0" lang="es-MX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jubilación	  EA</a:t>
            </a:r>
            <a:r>
              <a:rPr kumimoji="0" lang="es-MX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Pensión </a:t>
            </a:r>
            <a:r>
              <a:rPr kumimoji="0" lang="es-MX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por </a:t>
            </a:r>
            <a:r>
              <a:rPr kumimoji="0" lang="es-MX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edad avanzada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INV: Pensión por </a:t>
            </a:r>
            <a:r>
              <a:rPr kumimoji="0" lang="es-MX" sz="9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invalidez		VO</a:t>
            </a:r>
            <a:r>
              <a:rPr kumimoji="0" lang="es-MX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Pensión por viudez y orfandad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RT: Pensión por riesgo de trabajo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828800" y="0"/>
            <a:ext cx="7297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s-MX" sz="2800" b="1" dirty="0" smtClean="0">
                <a:solidFill>
                  <a:schemeClr val="bg1">
                    <a:lumMod val="95000"/>
                  </a:schemeClr>
                </a:solidFill>
                <a:latin typeface="+mj-lt"/>
                <a:cs typeface="Arial" panose="020B0604020202020204" pitchFamily="34" charset="0"/>
              </a:rPr>
              <a:t>Plataforma Abierta de Innovación </a:t>
            </a:r>
            <a:endParaRPr lang="es-MX" sz="2800" b="1" dirty="0" smtClean="0">
              <a:solidFill>
                <a:schemeClr val="bg1">
                  <a:lumMod val="9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5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35</TotalTime>
  <Words>158</Words>
  <Application>Microsoft Office PowerPoint</Application>
  <PresentationFormat>Presentación en pantalla (4:3)</PresentationFormat>
  <Paragraphs>65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1" baseType="lpstr">
      <vt:lpstr>Arial</vt:lpstr>
      <vt:lpstr>Calibri</vt:lpstr>
      <vt:lpstr>Candara</vt:lpstr>
      <vt:lpstr>Century Gothic</vt:lpstr>
      <vt:lpstr>Times New Roman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Ramirez Ramirez, Fatima Gabriela</dc:creator>
  <cp:lastModifiedBy>Gonzalez Martinez, Maria del Carmen</cp:lastModifiedBy>
  <cp:revision>8</cp:revision>
  <dcterms:created xsi:type="dcterms:W3CDTF">2019-11-26T19:26:21Z</dcterms:created>
  <dcterms:modified xsi:type="dcterms:W3CDTF">2020-07-21T16:46:34Z</dcterms:modified>
</cp:coreProperties>
</file>